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9"/>
  </p:notesMasterIdLst>
  <p:handoutMasterIdLst>
    <p:handoutMasterId r:id="rId10"/>
  </p:handoutMasterIdLst>
  <p:sldIdLst>
    <p:sldId id="261" r:id="rId2"/>
    <p:sldId id="481" r:id="rId3"/>
    <p:sldId id="488" r:id="rId4"/>
    <p:sldId id="489" r:id="rId5"/>
    <p:sldId id="490" r:id="rId6"/>
    <p:sldId id="491" r:id="rId7"/>
    <p:sldId id="610" r:id="rId8"/>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F9FF"/>
    <a:srgbClr val="D5EFFF"/>
    <a:srgbClr val="384A94"/>
    <a:srgbClr val="55C37A"/>
    <a:srgbClr val="FFFFCC"/>
    <a:srgbClr val="CCECFF"/>
    <a:srgbClr val="D5D5FF"/>
    <a:srgbClr val="99FF99"/>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89691" autoAdjust="0"/>
  </p:normalViewPr>
  <p:slideViewPr>
    <p:cSldViewPr>
      <p:cViewPr varScale="1">
        <p:scale>
          <a:sx n="43" d="100"/>
          <a:sy n="43" d="100"/>
        </p:scale>
        <p:origin x="1397" y="53"/>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same text from </a:t>
            </a:r>
            <a:r>
              <a:rPr lang="en-GB" i="1" dirty="0"/>
              <a:t>Railhead</a:t>
            </a:r>
            <a:r>
              <a:rPr lang="en-GB" dirty="0"/>
              <a:t> used in the PowerPoint titled ‘Using Nouns to Establish Genre and Setting.’ </a:t>
            </a:r>
          </a:p>
          <a:p>
            <a:r>
              <a:rPr lang="en-GB" dirty="0"/>
              <a:t>There are two sentences: the first is 29 words, the second 57 words. The second of these sentences is considered in more detail on subsequent slides. In initial discussion about how the long sentences are constructed, you could point out any of the following:</a:t>
            </a:r>
          </a:p>
          <a:p>
            <a:pPr marL="171450" indent="-171450">
              <a:buFont typeface="Arial" panose="020B0604020202020204" pitchFamily="34" charset="0"/>
              <a:buChar char="•"/>
            </a:pPr>
            <a:r>
              <a:rPr lang="en-GB" dirty="0"/>
              <a:t>use of lists of objects one after another </a:t>
            </a:r>
            <a:r>
              <a:rPr lang="en-GB" dirty="0" err="1"/>
              <a:t>eg</a:t>
            </a:r>
            <a:r>
              <a:rPr lang="en-GB" dirty="0"/>
              <a:t> </a:t>
            </a:r>
            <a:r>
              <a:rPr lang="en-GB" i="1" dirty="0"/>
              <a:t>sagging cables, dangling neon signage….corporate transports</a:t>
            </a:r>
          </a:p>
          <a:p>
            <a:pPr marL="171450" indent="-171450">
              <a:buFont typeface="Arial" panose="020B0604020202020204" pitchFamily="34" charset="0"/>
              <a:buChar char="•"/>
            </a:pPr>
            <a:r>
              <a:rPr lang="en-GB" i="0" dirty="0"/>
              <a:t>use of prepositional phrases to build detail about where objects are placed e.g. </a:t>
            </a:r>
            <a:r>
              <a:rPr lang="en-GB" i="1" dirty="0"/>
              <a:t>packed </a:t>
            </a:r>
            <a:r>
              <a:rPr lang="en-GB" i="1" u="sng" dirty="0"/>
              <a:t>like</a:t>
            </a:r>
            <a:r>
              <a:rPr lang="en-GB" i="1" dirty="0"/>
              <a:t> crates </a:t>
            </a:r>
            <a:r>
              <a:rPr lang="en-GB" i="1" u="sng" dirty="0"/>
              <a:t>up</a:t>
            </a:r>
            <a:r>
              <a:rPr lang="en-GB" i="1" dirty="0"/>
              <a:t> each wall </a:t>
            </a:r>
            <a:r>
              <a:rPr lang="en-GB" i="1" u="sng" dirty="0"/>
              <a:t>of</a:t>
            </a:r>
            <a:r>
              <a:rPr lang="en-GB" i="1" dirty="0"/>
              <a:t> a mile-deep canyon </a:t>
            </a:r>
            <a:r>
              <a:rPr lang="en-GB" i="1" u="sng" dirty="0"/>
              <a:t>on</a:t>
            </a:r>
            <a:r>
              <a:rPr lang="en-GB" i="1" dirty="0"/>
              <a:t> a one-gate world</a:t>
            </a:r>
            <a:r>
              <a:rPr lang="en-GB" i="0" dirty="0"/>
              <a:t>…</a:t>
            </a:r>
            <a:r>
              <a:rPr lang="en-GB" i="1" dirty="0"/>
              <a:t>the gulf </a:t>
            </a:r>
            <a:r>
              <a:rPr lang="en-GB" i="1" u="sng" dirty="0"/>
              <a:t>between</a:t>
            </a:r>
            <a:r>
              <a:rPr lang="en-GB" i="1" dirty="0"/>
              <a:t> canyon walls </a:t>
            </a:r>
          </a:p>
          <a:p>
            <a:pPr marL="171450" indent="-171450">
              <a:buFont typeface="Arial" panose="020B0604020202020204" pitchFamily="34" charset="0"/>
              <a:buChar char="•"/>
            </a:pPr>
            <a:r>
              <a:rPr lang="en-GB" dirty="0"/>
              <a:t>use of ‘and’ and ‘so’ as co-ordinating conjunctions to join clauses e.g. </a:t>
            </a:r>
            <a:r>
              <a:rPr lang="en-GB" i="1" u="sng" dirty="0"/>
              <a:t>so</a:t>
            </a:r>
            <a:r>
              <a:rPr lang="en-GB" i="1" dirty="0"/>
              <a:t> the buildings huddled</a:t>
            </a:r>
            <a:r>
              <a:rPr lang="en-GB" dirty="0"/>
              <a:t>…</a:t>
            </a:r>
            <a:r>
              <a:rPr lang="en-GB" i="1" u="sng" dirty="0"/>
              <a:t>and</a:t>
            </a:r>
            <a:r>
              <a:rPr lang="en-GB" i="1" dirty="0"/>
              <a:t> clung…</a:t>
            </a:r>
            <a:r>
              <a:rPr lang="en-GB" i="1" u="sng" dirty="0"/>
              <a:t>and</a:t>
            </a:r>
            <a:r>
              <a:rPr lang="en-GB" i="1" dirty="0"/>
              <a:t> crowded… </a:t>
            </a:r>
            <a:r>
              <a:rPr lang="en-GB" i="0" dirty="0"/>
              <a:t>and to join phrases </a:t>
            </a:r>
            <a:r>
              <a:rPr lang="en-GB" i="1" dirty="0" err="1"/>
              <a:t>eg</a:t>
            </a:r>
            <a:r>
              <a:rPr lang="en-GB" i="1" dirty="0"/>
              <a:t> dirty rain </a:t>
            </a:r>
            <a:r>
              <a:rPr lang="en-GB" i="1" u="sng" dirty="0"/>
              <a:t>and</a:t>
            </a:r>
            <a:r>
              <a:rPr lang="en-GB" i="1" dirty="0"/>
              <a:t> the fluttering rotors…</a:t>
            </a:r>
          </a:p>
          <a:p>
            <a:pPr marL="171450" indent="-171450">
              <a:buFont typeface="Arial" panose="020B0604020202020204" pitchFamily="34" charset="0"/>
              <a:buChar char="•"/>
            </a:pPr>
            <a:r>
              <a:rPr lang="en-GB" dirty="0"/>
              <a:t>details built around nouns to create expanded noun phrase description e.g. </a:t>
            </a:r>
            <a:r>
              <a:rPr lang="en-GB" i="1" dirty="0"/>
              <a:t>a mile-deep canyon</a:t>
            </a:r>
            <a:r>
              <a:rPr lang="en-GB" dirty="0"/>
              <a:t>…</a:t>
            </a:r>
            <a:r>
              <a:rPr lang="en-GB" i="1" dirty="0"/>
              <a:t>every available scrap of terracing…the bridges which stretched across the gulf between canyon walls…</a:t>
            </a:r>
          </a:p>
          <a:p>
            <a:pPr marL="171450" indent="-171450">
              <a:buFont typeface="Arial" panose="020B0604020202020204" pitchFamily="34" charset="0"/>
              <a:buChar char="•"/>
            </a:pPr>
            <a:r>
              <a:rPr lang="en-GB" i="0" dirty="0"/>
              <a:t>deliberate use of a dash to signal additional description about same feature: ‘</a:t>
            </a:r>
            <a:r>
              <a:rPr lang="en-GB" i="1" dirty="0"/>
              <a:t>the gulf between the canyon walls – a gulf which was filled…</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i="0" dirty="0"/>
              <a:t>relative clauses used to add a layer of detail about some of the objects e.g. </a:t>
            </a:r>
            <a:r>
              <a:rPr lang="en-GB" i="1" dirty="0" err="1"/>
              <a:t>Angkat</a:t>
            </a:r>
            <a:r>
              <a:rPr lang="en-GB" i="1" dirty="0"/>
              <a:t> </a:t>
            </a:r>
            <a:r>
              <a:rPr lang="en-GB" b="1" i="1" u="sng" dirty="0"/>
              <a:t>whose</a:t>
            </a:r>
            <a:r>
              <a:rPr lang="en-GB" i="1" u="sng" dirty="0"/>
              <a:t> surface was scoured; </a:t>
            </a:r>
            <a:r>
              <a:rPr lang="en-GB" i="1" dirty="0"/>
              <a:t>the bridges </a:t>
            </a:r>
            <a:r>
              <a:rPr lang="en-GB" b="1" i="1" u="sng" dirty="0"/>
              <a:t>which</a:t>
            </a:r>
            <a:r>
              <a:rPr lang="en-GB" i="1" u="sng" dirty="0"/>
              <a:t> stretched</a:t>
            </a:r>
            <a:r>
              <a:rPr lang="en-GB" i="1" dirty="0"/>
              <a:t>…a gulf </a:t>
            </a:r>
            <a:r>
              <a:rPr lang="en-GB" b="1" i="1" u="sng" dirty="0"/>
              <a:t>which</a:t>
            </a:r>
            <a:r>
              <a:rPr lang="en-GB" i="1" u="sng" dirty="0"/>
              <a:t> was filled </a:t>
            </a:r>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i="0" u="none" dirty="0"/>
              <a:t>Guide students to look for patterns and examples rather than getting bogged down in grammatical explanations. You could highlight any specific patterns you want them to focus on or that links with prior learning.</a:t>
            </a:r>
          </a:p>
        </p:txBody>
      </p:sp>
      <p:sp>
        <p:nvSpPr>
          <p:cNvPr id="4" name="Slide Number Placeholder 3"/>
          <p:cNvSpPr>
            <a:spLocks noGrp="1"/>
          </p:cNvSpPr>
          <p:nvPr>
            <p:ph type="sldNum" sz="quarter" idx="5"/>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821980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same image from </a:t>
            </a:r>
            <a:r>
              <a:rPr lang="en-GB" i="1" dirty="0"/>
              <a:t>Railhead</a:t>
            </a:r>
            <a:r>
              <a:rPr lang="en-GB" dirty="0"/>
              <a:t> used in the PowerPoint titled ‘Using Nouns to Establish Genre and Setting’ and is from Philip Reeve’s website </a:t>
            </a:r>
            <a:r>
              <a:rPr lang="en-GB" i="1" baseline="0" dirty="0"/>
              <a:t>http://www.philip-reeve.com/railhead-a-z-part-one-a-e/ </a:t>
            </a:r>
            <a:r>
              <a:rPr lang="en-GB" i="0" baseline="0" dirty="0"/>
              <a:t>(under C for Cleave). You could display the image before adding the text and ask students if they recognise any of the features from the description they have just read. You could use the image as a stimulus for students’ own writing: can they describe the scene using a sentence that is packed with detail? They can then compare their own sentences with Reeve’s. </a:t>
            </a:r>
          </a:p>
          <a:p>
            <a:r>
              <a:rPr lang="en-GB" i="0" baseline="0" dirty="0"/>
              <a:t>As suggested on the previous slide, guide and focus the grammatical discussion to suit students’ needs. Slides are repeated to pick out three ways of layering detail but you need not use them all. </a:t>
            </a:r>
          </a:p>
          <a:p>
            <a:r>
              <a:rPr lang="en-GB" i="0" baseline="0" dirty="0"/>
              <a:t>In leading a discussion about the purpose and impact of using such a long sentence, try to push students beyond saying that it ‘adds detail’ or ‘adds information’. This is a good starting point but guide students to link comments more specifically to the context, using the image to help, and modelling talk that makes a grammar-meaning link </a:t>
            </a:r>
            <a:r>
              <a:rPr lang="en-GB" i="0" baseline="0" dirty="0" err="1"/>
              <a:t>e.g</a:t>
            </a:r>
            <a:r>
              <a:rPr lang="en-GB" i="0" baseline="0" dirty="0"/>
              <a:t>:</a:t>
            </a:r>
          </a:p>
          <a:p>
            <a:r>
              <a:rPr lang="en-GB" i="1" baseline="0" dirty="0"/>
              <a:t>The ‘piling up’ of clauses and phrases makes it sound as though lots of different things are happening at once, and gives the impression that Cleave is crowded and chaotic. Visually it’s quite a confusing scene, almost as if you don’t know what to look at first – if it was being filmed, the camera might be panning across the scene very quickly, trying to take in everything at once. </a:t>
            </a:r>
          </a:p>
          <a:p>
            <a:endParaRPr lang="en-GB" i="0" dirty="0"/>
          </a:p>
          <a:p>
            <a:r>
              <a:rPr lang="en-GB" i="0" dirty="0"/>
              <a:t>NB There is no ‘right way’ of discussing grammatical choices and their effects – it’s a matter of interpretation. The mini-script above is offered as one possibility. </a:t>
            </a:r>
          </a:p>
        </p:txBody>
      </p:sp>
      <p:sp>
        <p:nvSpPr>
          <p:cNvPr id="4" name="Slide Number Placeholder 3"/>
          <p:cNvSpPr>
            <a:spLocks noGrp="1"/>
          </p:cNvSpPr>
          <p:nvPr>
            <p:ph type="sldNum" sz="quarter" idx="5"/>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2467900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baseline="0" dirty="0"/>
              <a:t>In leading a discussion about the purpose and impact of using such a long sentence, try to push students beyond saying that it ‘adds detail’ or ‘adds information’. This is a good starting point but guide students to link comments more specifically to the context, using the image to help, and modelling talk that makes a grammar-meaning link </a:t>
            </a:r>
            <a:r>
              <a:rPr lang="en-GB" i="0" baseline="0" dirty="0" err="1"/>
              <a:t>e.g</a:t>
            </a:r>
            <a:r>
              <a:rPr lang="en-GB" i="0" baseline="0" dirty="0"/>
              <a:t>:</a:t>
            </a:r>
          </a:p>
          <a:p>
            <a:r>
              <a:rPr lang="en-GB" i="1" baseline="0" dirty="0"/>
              <a:t>The layers of descriptive detail are provided by the technique of listing different features and objects in the scene, one after another in the form of single nouns or expanded noun phrases which are marked off by commas. This listing gives the impression of how crowded the place is, with not a scrap of spare space, but also tells us what the futuristic world of Cleave is like. Some of the things in the list are quite ‘normal’ in our own world, like ‘smog’ and ‘neon signs’, but some are stranger, from an imaginary future, like ‘air taxis’, and ‘corporate transports’. The use of the dash in the middle of the sentence creates a slight pause in the layering of detail, but is used to draw attention to one specific feature – the gulf between the canyon walls – which is then described in even closer detail. The whole impression is of almost overwhelming noise and movement, and many of the things in the list, such as ‘sagging cables’ and ‘dirty rain’ are actually unpleasant, suggesting squalor and decay.</a:t>
            </a:r>
          </a:p>
          <a:p>
            <a:endParaRPr lang="en-GB" i="0" dirty="0"/>
          </a:p>
          <a:p>
            <a:r>
              <a:rPr lang="en-GB" i="0" dirty="0"/>
              <a:t>NB There is no ‘right way’ of discussing grammatical choices and their effects – it’s a matter of interpretation. The mini-script above is offered as one possibility. </a:t>
            </a:r>
          </a:p>
        </p:txBody>
      </p:sp>
      <p:sp>
        <p:nvSpPr>
          <p:cNvPr id="4" name="Slide Number Placeholder 3"/>
          <p:cNvSpPr>
            <a:spLocks noGrp="1"/>
          </p:cNvSpPr>
          <p:nvPr>
            <p:ph type="sldNum" sz="quarter" idx="5"/>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29313327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baseline="0" dirty="0"/>
              <a:t>In leading a discussion about the purpose and impact of using such a long sentence, try to push students beyond saying that it ‘adds detail’ or ‘adds information’. This is a good starting point but guide students to link comments more specifically to the context, using the image to help, and modelling talk that makes a grammar-meaning link </a:t>
            </a:r>
            <a:r>
              <a:rPr lang="en-GB" i="0" baseline="0" dirty="0" err="1"/>
              <a:t>e.g</a:t>
            </a:r>
            <a:r>
              <a:rPr lang="en-GB" i="0" baseline="0" dirty="0"/>
              <a:t>:</a:t>
            </a:r>
          </a:p>
          <a:p>
            <a:r>
              <a:rPr lang="en-GB" i="1" baseline="0" dirty="0"/>
              <a:t>The number of prepositional phrases and the variety of prepositions used helps us to visualise where different features and objects are placed in the scene and again suggests how crowded the place is. There is a bridge or a building or a form of transport everywhere the eye looks and they seem perilously crammed into every available space.</a:t>
            </a:r>
          </a:p>
          <a:p>
            <a:r>
              <a:rPr lang="en-GB" i="0" baseline="0" dirty="0"/>
              <a:t>  </a:t>
            </a:r>
          </a:p>
          <a:p>
            <a:r>
              <a:rPr lang="en-GB" i="0" dirty="0"/>
              <a:t>NB There is no ‘right way’ of discussing grammatical choices and their effects – it’s a matter of interpretation. The mini-script above is offered as one possibility. </a:t>
            </a:r>
          </a:p>
        </p:txBody>
      </p:sp>
      <p:sp>
        <p:nvSpPr>
          <p:cNvPr id="4" name="Slide Number Placeholder 3"/>
          <p:cNvSpPr>
            <a:spLocks noGrp="1"/>
          </p:cNvSpPr>
          <p:nvPr>
            <p:ph type="sldNum" sz="quarter" idx="5"/>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2388713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key: our research shows that teachers need</a:t>
            </a:r>
            <a:r>
              <a:rPr lang="en-GB" baseline="0" dirty="0"/>
              <a:t> to ‘practise’ verbalising the link for themselves; and then share it with students (and discuss it in the context of the students’ own writing).</a:t>
            </a: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7</a:t>
            </a:fld>
            <a:endParaRPr lang="en-US"/>
          </a:p>
        </p:txBody>
      </p:sp>
    </p:spTree>
    <p:extLst>
      <p:ext uri="{BB962C8B-B14F-4D97-AF65-F5344CB8AC3E}">
        <p14:creationId xmlns:p14="http://schemas.microsoft.com/office/powerpoint/2010/main" val="1238015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philip-reeve.com/wp-content/uploads/2016/03/db0fdf28e33a1a5d5b15f9c727f1c76e.jp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hyperlink" Target="http://www.philip-reeve.com/wp-content/uploads/2016/03/db0fdf28e33a1a5d5b15f9c727f1c76e.jp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hyperlink" Target="http://www.philip-reeve.com/wp-content/uploads/2016/03/db0fdf28e33a1a5d5b15f9c727f1c76e.jp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200329"/>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Using long sentences to build layers of detail</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extLst/>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45680-038C-486F-88F4-5CA45AB127C8}"/>
              </a:ext>
            </a:extLst>
          </p:cNvPr>
          <p:cNvSpPr>
            <a:spLocks noGrp="1"/>
          </p:cNvSpPr>
          <p:nvPr>
            <p:ph type="title"/>
          </p:nvPr>
        </p:nvSpPr>
        <p:spPr>
          <a:xfrm>
            <a:off x="457200" y="154414"/>
            <a:ext cx="8229600" cy="1371600"/>
          </a:xfrm>
        </p:spPr>
        <p:txBody>
          <a:bodyPr/>
          <a:lstStyle/>
          <a:p>
            <a:r>
              <a:rPr lang="en-GB" sz="3400" dirty="0">
                <a:effectLst>
                  <a:outerShdw blurRad="38100" dist="38100" dir="2700000" algn="tl">
                    <a:srgbClr val="000000">
                      <a:alpha val="43137"/>
                    </a:srgbClr>
                  </a:outerShdw>
                </a:effectLst>
              </a:rPr>
              <a:t>Noticing Patterns in a Text</a:t>
            </a:r>
          </a:p>
        </p:txBody>
      </p:sp>
      <p:sp>
        <p:nvSpPr>
          <p:cNvPr id="5" name="Rectangle 4">
            <a:extLst>
              <a:ext uri="{FF2B5EF4-FFF2-40B4-BE49-F238E27FC236}">
                <a16:creationId xmlns:a16="http://schemas.microsoft.com/office/drawing/2014/main" id="{1AF1A9E4-B043-4910-8DC8-85AC4642670D}"/>
              </a:ext>
            </a:extLst>
          </p:cNvPr>
          <p:cNvSpPr/>
          <p:nvPr/>
        </p:nvSpPr>
        <p:spPr>
          <a:xfrm>
            <a:off x="457200" y="1182231"/>
            <a:ext cx="6203032" cy="3477875"/>
          </a:xfrm>
          <a:prstGeom prst="rect">
            <a:avLst/>
          </a:prstGeom>
        </p:spPr>
        <p:txBody>
          <a:bodyPr wrap="square">
            <a:spAutoFit/>
          </a:bodyPr>
          <a:lstStyle/>
          <a:p>
            <a:pPr marL="0" indent="0" algn="just">
              <a:buNone/>
            </a:pPr>
            <a:r>
              <a:rPr lang="en-GB" sz="2000" dirty="0" err="1"/>
              <a:t>Cleave’s</a:t>
            </a:r>
            <a:r>
              <a:rPr lang="en-GB" sz="2000" dirty="0"/>
              <a:t> houses and factories were packed like shelved crates up each wall of a mile-deep canyon on a one-gate world called </a:t>
            </a:r>
            <a:r>
              <a:rPr lang="en-GB" sz="2000" dirty="0" err="1"/>
              <a:t>Angkat</a:t>
            </a:r>
            <a:r>
              <a:rPr lang="en-GB" sz="2000" dirty="0"/>
              <a:t> whose surface was scoured by constant storms. Space was scarce, so the buildings huddled into every available scrap of terracing, and clung to cliff faces, and crowded on the bridges which stretched across the gulf between the canyon walls – a gulf which was filled with sagging cables, dangling neon signage, smog, dirty rain, and the fluttering rotors of air taxis, ferries and corporate transports. </a:t>
            </a:r>
          </a:p>
        </p:txBody>
      </p:sp>
      <p:pic>
        <p:nvPicPr>
          <p:cNvPr id="7" name="Content Placeholder 9">
            <a:extLst>
              <a:ext uri="{FF2B5EF4-FFF2-40B4-BE49-F238E27FC236}">
                <a16:creationId xmlns:a16="http://schemas.microsoft.com/office/drawing/2014/main" id="{D9BCBD3C-1BAC-4F23-9178-C55FD636F6C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81454" y="1340768"/>
            <a:ext cx="1805346" cy="2799130"/>
          </a:xfrm>
          <a:prstGeom prst="rect">
            <a:avLst/>
          </a:prstGeom>
        </p:spPr>
      </p:pic>
      <p:sp>
        <p:nvSpPr>
          <p:cNvPr id="8" name="Rounded Rectangle 7">
            <a:extLst>
              <a:ext uri="{FF2B5EF4-FFF2-40B4-BE49-F238E27FC236}">
                <a16:creationId xmlns:a16="http://schemas.microsoft.com/office/drawing/2014/main" id="{1E7783E3-6362-4699-B845-F4A9699B46FA}"/>
              </a:ext>
            </a:extLst>
          </p:cNvPr>
          <p:cNvSpPr/>
          <p:nvPr/>
        </p:nvSpPr>
        <p:spPr>
          <a:xfrm>
            <a:off x="6881454" y="574338"/>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4" name="TextBox 3">
            <a:extLst>
              <a:ext uri="{FF2B5EF4-FFF2-40B4-BE49-F238E27FC236}">
                <a16:creationId xmlns:a16="http://schemas.microsoft.com/office/drawing/2014/main" id="{57A1857C-E5C0-4730-88B2-BCE596C4D681}"/>
              </a:ext>
            </a:extLst>
          </p:cNvPr>
          <p:cNvSpPr txBox="1"/>
          <p:nvPr/>
        </p:nvSpPr>
        <p:spPr>
          <a:xfrm>
            <a:off x="318356" y="4837112"/>
            <a:ext cx="8507288" cy="1938992"/>
          </a:xfrm>
          <a:prstGeom prst="rect">
            <a:avLst/>
          </a:prstGeom>
          <a:noFill/>
        </p:spPr>
        <p:txBody>
          <a:bodyPr wrap="square" rtlCol="0">
            <a:spAutoFit/>
          </a:bodyPr>
          <a:lstStyle/>
          <a:p>
            <a:r>
              <a:rPr lang="en-GB" sz="2000" dirty="0"/>
              <a:t>In this extract from his novel, </a:t>
            </a:r>
            <a:r>
              <a:rPr lang="en-GB" sz="2000" i="1" dirty="0"/>
              <a:t>Railhead, </a:t>
            </a:r>
            <a:r>
              <a:rPr lang="en-GB" sz="2000" dirty="0"/>
              <a:t>Philip Reeve describes his imaginary city of the future, called Cleave. </a:t>
            </a:r>
          </a:p>
          <a:p>
            <a:pPr marL="342900" indent="-342900">
              <a:buFont typeface="Arial" panose="020B0604020202020204" pitchFamily="34" charset="0"/>
              <a:buChar char="•"/>
            </a:pPr>
            <a:r>
              <a:rPr lang="en-GB" sz="2000" dirty="0"/>
              <a:t>How many sentences does he use? </a:t>
            </a:r>
          </a:p>
          <a:p>
            <a:pPr marL="342900" indent="-342900">
              <a:buFont typeface="Arial" panose="020B0604020202020204" pitchFamily="34" charset="0"/>
              <a:buChar char="•"/>
            </a:pPr>
            <a:r>
              <a:rPr lang="en-GB" sz="2000" dirty="0"/>
              <a:t>Which is the longest sentence? How many words does it have?</a:t>
            </a:r>
          </a:p>
          <a:p>
            <a:pPr marL="342900" indent="-342900">
              <a:buFont typeface="Arial" panose="020B0604020202020204" pitchFamily="34" charset="0"/>
              <a:buChar char="•"/>
            </a:pPr>
            <a:r>
              <a:rPr lang="en-GB" sz="2000" dirty="0"/>
              <a:t>Can you explain </a:t>
            </a:r>
            <a:r>
              <a:rPr lang="en-GB" sz="2000" i="1" dirty="0"/>
              <a:t>how</a:t>
            </a:r>
            <a:r>
              <a:rPr lang="en-GB" sz="2000" dirty="0"/>
              <a:t> he has made these sentences so long? Try to make</a:t>
            </a:r>
            <a:r>
              <a:rPr lang="en-GB" sz="2000" i="1" dirty="0"/>
              <a:t> two </a:t>
            </a:r>
            <a:r>
              <a:rPr lang="en-GB" sz="2000" dirty="0"/>
              <a:t>different points.</a:t>
            </a:r>
          </a:p>
        </p:txBody>
      </p:sp>
      <p:sp>
        <p:nvSpPr>
          <p:cNvPr id="9" name="Rounded Rectangle 7">
            <a:extLst>
              <a:ext uri="{FF2B5EF4-FFF2-40B4-BE49-F238E27FC236}">
                <a16:creationId xmlns:a16="http://schemas.microsoft.com/office/drawing/2014/main" id="{D97C5352-FED2-4097-B1A2-0355070D7467}"/>
              </a:ext>
            </a:extLst>
          </p:cNvPr>
          <p:cNvSpPr/>
          <p:nvPr/>
        </p:nvSpPr>
        <p:spPr>
          <a:xfrm>
            <a:off x="6881454" y="4316904"/>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Tree>
    <p:extLst>
      <p:ext uri="{BB962C8B-B14F-4D97-AF65-F5344CB8AC3E}">
        <p14:creationId xmlns:p14="http://schemas.microsoft.com/office/powerpoint/2010/main" val="1470250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45680-038C-486F-88F4-5CA45AB127C8}"/>
              </a:ext>
            </a:extLst>
          </p:cNvPr>
          <p:cNvSpPr>
            <a:spLocks noGrp="1"/>
          </p:cNvSpPr>
          <p:nvPr>
            <p:ph type="title"/>
          </p:nvPr>
        </p:nvSpPr>
        <p:spPr>
          <a:xfrm>
            <a:off x="457200" y="154414"/>
            <a:ext cx="8229600" cy="1371600"/>
          </a:xfrm>
        </p:spPr>
        <p:txBody>
          <a:bodyPr/>
          <a:lstStyle/>
          <a:p>
            <a:r>
              <a:rPr lang="en-GB" sz="3400" dirty="0">
                <a:effectLst>
                  <a:outerShdw blurRad="38100" dist="38100" dir="2700000" algn="tl">
                    <a:srgbClr val="000000">
                      <a:alpha val="43137"/>
                    </a:srgbClr>
                  </a:outerShdw>
                </a:effectLst>
              </a:rPr>
              <a:t>Noticing Patterns in a Text</a:t>
            </a:r>
          </a:p>
        </p:txBody>
      </p:sp>
      <p:sp>
        <p:nvSpPr>
          <p:cNvPr id="5" name="Rectangle 4">
            <a:extLst>
              <a:ext uri="{FF2B5EF4-FFF2-40B4-BE49-F238E27FC236}">
                <a16:creationId xmlns:a16="http://schemas.microsoft.com/office/drawing/2014/main" id="{1AF1A9E4-B043-4910-8DC8-85AC4642670D}"/>
              </a:ext>
            </a:extLst>
          </p:cNvPr>
          <p:cNvSpPr/>
          <p:nvPr/>
        </p:nvSpPr>
        <p:spPr>
          <a:xfrm>
            <a:off x="3059832" y="1559292"/>
            <a:ext cx="5626968" cy="2554545"/>
          </a:xfrm>
          <a:prstGeom prst="rect">
            <a:avLst/>
          </a:prstGeom>
        </p:spPr>
        <p:txBody>
          <a:bodyPr wrap="square">
            <a:spAutoFit/>
          </a:bodyPr>
          <a:lstStyle/>
          <a:p>
            <a:pPr marL="0" indent="0" algn="just">
              <a:buNone/>
            </a:pPr>
            <a:r>
              <a:rPr lang="en-GB" sz="2000" dirty="0"/>
              <a:t>Space was scarce, </a:t>
            </a:r>
            <a:r>
              <a:rPr lang="en-GB" sz="2000" dirty="0">
                <a:solidFill>
                  <a:srgbClr val="FF0000"/>
                </a:solidFill>
              </a:rPr>
              <a:t>so</a:t>
            </a:r>
            <a:r>
              <a:rPr lang="en-GB" sz="2000" dirty="0"/>
              <a:t> the buildings huddled into every available scrap of terracing, </a:t>
            </a:r>
            <a:r>
              <a:rPr lang="en-GB" sz="2000" dirty="0">
                <a:solidFill>
                  <a:srgbClr val="FF0000"/>
                </a:solidFill>
              </a:rPr>
              <a:t>and</a:t>
            </a:r>
            <a:r>
              <a:rPr lang="en-GB" sz="2000" dirty="0"/>
              <a:t> clung to cliff faces,</a:t>
            </a:r>
            <a:r>
              <a:rPr lang="en-GB" sz="2000" dirty="0">
                <a:solidFill>
                  <a:srgbClr val="FF0000"/>
                </a:solidFill>
              </a:rPr>
              <a:t> and </a:t>
            </a:r>
            <a:r>
              <a:rPr lang="en-GB" sz="2000" dirty="0"/>
              <a:t>crowded on the bridges which stretched across the gulf between the canyon walls – a gulf which was filled with sagging cables, dangling neon signage, smog, dirty rain, </a:t>
            </a:r>
            <a:r>
              <a:rPr lang="en-GB" sz="2000" dirty="0">
                <a:solidFill>
                  <a:srgbClr val="FF0000"/>
                </a:solidFill>
              </a:rPr>
              <a:t>and</a:t>
            </a:r>
            <a:r>
              <a:rPr lang="en-GB" sz="2000" dirty="0"/>
              <a:t> the fluttering rotors of air taxis, ferries </a:t>
            </a:r>
            <a:r>
              <a:rPr lang="en-GB" sz="2000" dirty="0">
                <a:solidFill>
                  <a:srgbClr val="FF0000"/>
                </a:solidFill>
              </a:rPr>
              <a:t>and</a:t>
            </a:r>
            <a:r>
              <a:rPr lang="en-GB" sz="2000" dirty="0"/>
              <a:t> corporate transports. </a:t>
            </a:r>
          </a:p>
        </p:txBody>
      </p:sp>
      <p:sp>
        <p:nvSpPr>
          <p:cNvPr id="8" name="Rounded Rectangle 7">
            <a:extLst>
              <a:ext uri="{FF2B5EF4-FFF2-40B4-BE49-F238E27FC236}">
                <a16:creationId xmlns:a16="http://schemas.microsoft.com/office/drawing/2014/main" id="{1E7783E3-6362-4699-B845-F4A9699B46FA}"/>
              </a:ext>
            </a:extLst>
          </p:cNvPr>
          <p:cNvSpPr/>
          <p:nvPr/>
        </p:nvSpPr>
        <p:spPr>
          <a:xfrm>
            <a:off x="6881454" y="574338"/>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4" name="TextBox 3">
            <a:extLst>
              <a:ext uri="{FF2B5EF4-FFF2-40B4-BE49-F238E27FC236}">
                <a16:creationId xmlns:a16="http://schemas.microsoft.com/office/drawing/2014/main" id="{57A1857C-E5C0-4730-88B2-BCE596C4D681}"/>
              </a:ext>
            </a:extLst>
          </p:cNvPr>
          <p:cNvSpPr txBox="1"/>
          <p:nvPr/>
        </p:nvSpPr>
        <p:spPr>
          <a:xfrm>
            <a:off x="375388" y="5446654"/>
            <a:ext cx="8507288" cy="1015663"/>
          </a:xfrm>
          <a:prstGeom prst="rect">
            <a:avLst/>
          </a:prstGeom>
          <a:noFill/>
        </p:spPr>
        <p:txBody>
          <a:bodyPr wrap="square" rtlCol="0">
            <a:spAutoFit/>
          </a:bodyPr>
          <a:lstStyle/>
          <a:p>
            <a:r>
              <a:rPr lang="en-GB" sz="2000" dirty="0"/>
              <a:t>How has Philip Reeve created such a long sentence? </a:t>
            </a:r>
          </a:p>
          <a:p>
            <a:r>
              <a:rPr lang="en-GB" sz="2000" dirty="0"/>
              <a:t>Why do you think he has made the sentence so long?</a:t>
            </a:r>
          </a:p>
          <a:p>
            <a:r>
              <a:rPr lang="en-GB" sz="2000" dirty="0"/>
              <a:t>What impression of Cleave does it create for you? </a:t>
            </a:r>
          </a:p>
        </p:txBody>
      </p:sp>
      <p:sp>
        <p:nvSpPr>
          <p:cNvPr id="9" name="Rounded Rectangle 7">
            <a:extLst>
              <a:ext uri="{FF2B5EF4-FFF2-40B4-BE49-F238E27FC236}">
                <a16:creationId xmlns:a16="http://schemas.microsoft.com/office/drawing/2014/main" id="{D97C5352-FED2-4097-B1A2-0355070D7467}"/>
              </a:ext>
            </a:extLst>
          </p:cNvPr>
          <p:cNvSpPr/>
          <p:nvPr/>
        </p:nvSpPr>
        <p:spPr>
          <a:xfrm>
            <a:off x="6963266" y="5688609"/>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pic>
        <p:nvPicPr>
          <p:cNvPr id="10" name="Content Placeholder 3" descr="db0fdf28e33a1a5d5b15f9c727f1c76e">
            <a:hlinkClick r:id="rId3"/>
            <a:extLst>
              <a:ext uri="{FF2B5EF4-FFF2-40B4-BE49-F238E27FC236}">
                <a16:creationId xmlns:a16="http://schemas.microsoft.com/office/drawing/2014/main" id="{5848E7A5-B9AB-4901-9E96-5727FBC51CE0}"/>
              </a:ext>
            </a:extLst>
          </p:cNvPr>
          <p:cNvPicPr>
            <a:picLocks noGrp="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1411346"/>
            <a:ext cx="2334203" cy="3886200"/>
          </a:xfrm>
          <a:prstGeom prst="rect">
            <a:avLst/>
          </a:prstGeom>
          <a:noFill/>
          <a:ln>
            <a:noFill/>
          </a:ln>
        </p:spPr>
      </p:pic>
      <p:sp>
        <p:nvSpPr>
          <p:cNvPr id="6" name="TextBox 5">
            <a:extLst>
              <a:ext uri="{FF2B5EF4-FFF2-40B4-BE49-F238E27FC236}">
                <a16:creationId xmlns:a16="http://schemas.microsoft.com/office/drawing/2014/main" id="{2A1E6B1E-E2D8-4F0E-883C-8706E2E3837F}"/>
              </a:ext>
            </a:extLst>
          </p:cNvPr>
          <p:cNvSpPr txBox="1"/>
          <p:nvPr/>
        </p:nvSpPr>
        <p:spPr>
          <a:xfrm>
            <a:off x="3059832" y="4249276"/>
            <a:ext cx="5482952" cy="646331"/>
          </a:xfrm>
          <a:prstGeom prst="rect">
            <a:avLst/>
          </a:prstGeom>
          <a:noFill/>
        </p:spPr>
        <p:txBody>
          <a:bodyPr wrap="square" rtlCol="0">
            <a:spAutoFit/>
          </a:bodyPr>
          <a:lstStyle/>
          <a:p>
            <a:r>
              <a:rPr lang="en-GB" dirty="0">
                <a:solidFill>
                  <a:srgbClr val="FF0000"/>
                </a:solidFill>
              </a:rPr>
              <a:t>repeated co-ordinating conjunctions joining clauses and phrases </a:t>
            </a:r>
          </a:p>
        </p:txBody>
      </p:sp>
    </p:spTree>
    <p:extLst>
      <p:ext uri="{BB962C8B-B14F-4D97-AF65-F5344CB8AC3E}">
        <p14:creationId xmlns:p14="http://schemas.microsoft.com/office/powerpoint/2010/main" val="4028355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45680-038C-486F-88F4-5CA45AB127C8}"/>
              </a:ext>
            </a:extLst>
          </p:cNvPr>
          <p:cNvSpPr>
            <a:spLocks noGrp="1"/>
          </p:cNvSpPr>
          <p:nvPr>
            <p:ph type="title"/>
          </p:nvPr>
        </p:nvSpPr>
        <p:spPr>
          <a:xfrm>
            <a:off x="457200" y="154414"/>
            <a:ext cx="8229600" cy="1371600"/>
          </a:xfrm>
        </p:spPr>
        <p:txBody>
          <a:bodyPr/>
          <a:lstStyle/>
          <a:p>
            <a:r>
              <a:rPr lang="en-GB" sz="3400" dirty="0">
                <a:effectLst>
                  <a:outerShdw blurRad="38100" dist="38100" dir="2700000" algn="tl">
                    <a:srgbClr val="000000">
                      <a:alpha val="43137"/>
                    </a:srgbClr>
                  </a:outerShdw>
                </a:effectLst>
              </a:rPr>
              <a:t>Noticing Patterns in a Text</a:t>
            </a:r>
          </a:p>
        </p:txBody>
      </p:sp>
      <p:sp>
        <p:nvSpPr>
          <p:cNvPr id="5" name="Rectangle 4">
            <a:extLst>
              <a:ext uri="{FF2B5EF4-FFF2-40B4-BE49-F238E27FC236}">
                <a16:creationId xmlns:a16="http://schemas.microsoft.com/office/drawing/2014/main" id="{1AF1A9E4-B043-4910-8DC8-85AC4642670D}"/>
              </a:ext>
            </a:extLst>
          </p:cNvPr>
          <p:cNvSpPr/>
          <p:nvPr/>
        </p:nvSpPr>
        <p:spPr>
          <a:xfrm>
            <a:off x="3059832" y="1559292"/>
            <a:ext cx="5626968" cy="2554545"/>
          </a:xfrm>
          <a:prstGeom prst="rect">
            <a:avLst/>
          </a:prstGeom>
        </p:spPr>
        <p:txBody>
          <a:bodyPr wrap="square">
            <a:spAutoFit/>
          </a:bodyPr>
          <a:lstStyle/>
          <a:p>
            <a:pPr marL="0" indent="0" algn="just">
              <a:buNone/>
            </a:pPr>
            <a:r>
              <a:rPr lang="en-GB" sz="2000" dirty="0"/>
              <a:t>Space was scarce, so the buildings huddled into every available scrap of terracing, and clung to cliff faces, and crowded on the bridges which stretched across </a:t>
            </a:r>
            <a:r>
              <a:rPr lang="en-GB" sz="2000" dirty="0">
                <a:solidFill>
                  <a:srgbClr val="FF0000"/>
                </a:solidFill>
              </a:rPr>
              <a:t>the gulf between the canyon walls – a gulf which was filled with sagging cables, dangling neon signage, smog, dirty rain, and the fluttering rotors of air taxis, ferries and corporate transports. </a:t>
            </a:r>
          </a:p>
        </p:txBody>
      </p:sp>
      <p:sp>
        <p:nvSpPr>
          <p:cNvPr id="8" name="Rounded Rectangle 7">
            <a:extLst>
              <a:ext uri="{FF2B5EF4-FFF2-40B4-BE49-F238E27FC236}">
                <a16:creationId xmlns:a16="http://schemas.microsoft.com/office/drawing/2014/main" id="{1E7783E3-6362-4699-B845-F4A9699B46FA}"/>
              </a:ext>
            </a:extLst>
          </p:cNvPr>
          <p:cNvSpPr/>
          <p:nvPr/>
        </p:nvSpPr>
        <p:spPr>
          <a:xfrm>
            <a:off x="6881454" y="574338"/>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4" name="TextBox 3">
            <a:extLst>
              <a:ext uri="{FF2B5EF4-FFF2-40B4-BE49-F238E27FC236}">
                <a16:creationId xmlns:a16="http://schemas.microsoft.com/office/drawing/2014/main" id="{57A1857C-E5C0-4730-88B2-BCE596C4D681}"/>
              </a:ext>
            </a:extLst>
          </p:cNvPr>
          <p:cNvSpPr txBox="1"/>
          <p:nvPr/>
        </p:nvSpPr>
        <p:spPr>
          <a:xfrm>
            <a:off x="375388" y="5446654"/>
            <a:ext cx="8507288" cy="1015663"/>
          </a:xfrm>
          <a:prstGeom prst="rect">
            <a:avLst/>
          </a:prstGeom>
          <a:noFill/>
        </p:spPr>
        <p:txBody>
          <a:bodyPr wrap="square" rtlCol="0">
            <a:spAutoFit/>
          </a:bodyPr>
          <a:lstStyle/>
          <a:p>
            <a:r>
              <a:rPr lang="en-GB" sz="2000" dirty="0"/>
              <a:t>How has Philip Reeve created such a long sentence? </a:t>
            </a:r>
          </a:p>
          <a:p>
            <a:r>
              <a:rPr lang="en-GB" sz="2000" dirty="0"/>
              <a:t>Why do you think he has made the sentence so long?</a:t>
            </a:r>
          </a:p>
          <a:p>
            <a:r>
              <a:rPr lang="en-GB" sz="2000" dirty="0"/>
              <a:t>What impression of Cleave does it create for you? </a:t>
            </a:r>
          </a:p>
        </p:txBody>
      </p:sp>
      <p:sp>
        <p:nvSpPr>
          <p:cNvPr id="9" name="Rounded Rectangle 7">
            <a:extLst>
              <a:ext uri="{FF2B5EF4-FFF2-40B4-BE49-F238E27FC236}">
                <a16:creationId xmlns:a16="http://schemas.microsoft.com/office/drawing/2014/main" id="{D97C5352-FED2-4097-B1A2-0355070D7467}"/>
              </a:ext>
            </a:extLst>
          </p:cNvPr>
          <p:cNvSpPr/>
          <p:nvPr/>
        </p:nvSpPr>
        <p:spPr>
          <a:xfrm>
            <a:off x="6963266" y="5688609"/>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pic>
        <p:nvPicPr>
          <p:cNvPr id="10" name="Content Placeholder 3" descr="db0fdf28e33a1a5d5b15f9c727f1c76e">
            <a:hlinkClick r:id="rId3"/>
            <a:extLst>
              <a:ext uri="{FF2B5EF4-FFF2-40B4-BE49-F238E27FC236}">
                <a16:creationId xmlns:a16="http://schemas.microsoft.com/office/drawing/2014/main" id="{5848E7A5-B9AB-4901-9E96-5727FBC51CE0}"/>
              </a:ext>
            </a:extLst>
          </p:cNvPr>
          <p:cNvPicPr>
            <a:picLocks noGrp="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1411346"/>
            <a:ext cx="2334203" cy="3886200"/>
          </a:xfrm>
          <a:prstGeom prst="rect">
            <a:avLst/>
          </a:prstGeom>
          <a:noFill/>
          <a:ln>
            <a:noFill/>
          </a:ln>
        </p:spPr>
      </p:pic>
      <p:sp>
        <p:nvSpPr>
          <p:cNvPr id="6" name="TextBox 5">
            <a:extLst>
              <a:ext uri="{FF2B5EF4-FFF2-40B4-BE49-F238E27FC236}">
                <a16:creationId xmlns:a16="http://schemas.microsoft.com/office/drawing/2014/main" id="{2A1E6B1E-E2D8-4F0E-883C-8706E2E3837F}"/>
              </a:ext>
            </a:extLst>
          </p:cNvPr>
          <p:cNvSpPr txBox="1"/>
          <p:nvPr/>
        </p:nvSpPr>
        <p:spPr>
          <a:xfrm>
            <a:off x="3059831" y="4249276"/>
            <a:ext cx="5626967" cy="646331"/>
          </a:xfrm>
          <a:prstGeom prst="rect">
            <a:avLst/>
          </a:prstGeom>
          <a:noFill/>
        </p:spPr>
        <p:txBody>
          <a:bodyPr wrap="square" rtlCol="0">
            <a:spAutoFit/>
          </a:bodyPr>
          <a:lstStyle/>
          <a:p>
            <a:r>
              <a:rPr lang="en-GB" dirty="0">
                <a:solidFill>
                  <a:srgbClr val="FF0000"/>
                </a:solidFill>
              </a:rPr>
              <a:t>deliberate listing of features and objects, emphasised by the use of commas and a carefully placed dash  </a:t>
            </a:r>
          </a:p>
        </p:txBody>
      </p:sp>
    </p:spTree>
    <p:extLst>
      <p:ext uri="{BB962C8B-B14F-4D97-AF65-F5344CB8AC3E}">
        <p14:creationId xmlns:p14="http://schemas.microsoft.com/office/powerpoint/2010/main" val="4217836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45680-038C-486F-88F4-5CA45AB127C8}"/>
              </a:ext>
            </a:extLst>
          </p:cNvPr>
          <p:cNvSpPr>
            <a:spLocks noGrp="1"/>
          </p:cNvSpPr>
          <p:nvPr>
            <p:ph type="title"/>
          </p:nvPr>
        </p:nvSpPr>
        <p:spPr>
          <a:xfrm>
            <a:off x="457200" y="154414"/>
            <a:ext cx="8229600" cy="1371600"/>
          </a:xfrm>
        </p:spPr>
        <p:txBody>
          <a:bodyPr/>
          <a:lstStyle/>
          <a:p>
            <a:r>
              <a:rPr lang="en-GB" sz="3400" dirty="0">
                <a:effectLst>
                  <a:outerShdw blurRad="38100" dist="38100" dir="2700000" algn="tl">
                    <a:srgbClr val="000000">
                      <a:alpha val="43137"/>
                    </a:srgbClr>
                  </a:outerShdw>
                </a:effectLst>
              </a:rPr>
              <a:t>Noticing Patterns in a Text</a:t>
            </a:r>
          </a:p>
        </p:txBody>
      </p:sp>
      <p:sp>
        <p:nvSpPr>
          <p:cNvPr id="5" name="Rectangle 4">
            <a:extLst>
              <a:ext uri="{FF2B5EF4-FFF2-40B4-BE49-F238E27FC236}">
                <a16:creationId xmlns:a16="http://schemas.microsoft.com/office/drawing/2014/main" id="{1AF1A9E4-B043-4910-8DC8-85AC4642670D}"/>
              </a:ext>
            </a:extLst>
          </p:cNvPr>
          <p:cNvSpPr/>
          <p:nvPr/>
        </p:nvSpPr>
        <p:spPr>
          <a:xfrm>
            <a:off x="3059832" y="1559292"/>
            <a:ext cx="5626968" cy="2554545"/>
          </a:xfrm>
          <a:prstGeom prst="rect">
            <a:avLst/>
          </a:prstGeom>
        </p:spPr>
        <p:txBody>
          <a:bodyPr wrap="square">
            <a:spAutoFit/>
          </a:bodyPr>
          <a:lstStyle/>
          <a:p>
            <a:pPr marL="0" indent="0" algn="just">
              <a:buNone/>
            </a:pPr>
            <a:r>
              <a:rPr lang="en-GB" sz="2000" dirty="0"/>
              <a:t>Space was scarce, so the buildings huddled </a:t>
            </a:r>
            <a:r>
              <a:rPr lang="en-GB" sz="2000" dirty="0">
                <a:solidFill>
                  <a:srgbClr val="FF0000"/>
                </a:solidFill>
              </a:rPr>
              <a:t>into</a:t>
            </a:r>
            <a:r>
              <a:rPr lang="en-GB" sz="2000" dirty="0"/>
              <a:t> every available scrap </a:t>
            </a:r>
            <a:r>
              <a:rPr lang="en-GB" sz="2000" dirty="0">
                <a:solidFill>
                  <a:srgbClr val="FF0000"/>
                </a:solidFill>
              </a:rPr>
              <a:t>of</a:t>
            </a:r>
            <a:r>
              <a:rPr lang="en-GB" sz="2000" dirty="0"/>
              <a:t> terracing, and clung </a:t>
            </a:r>
            <a:r>
              <a:rPr lang="en-GB" sz="2000" dirty="0">
                <a:solidFill>
                  <a:srgbClr val="FF0000"/>
                </a:solidFill>
              </a:rPr>
              <a:t>to</a:t>
            </a:r>
            <a:r>
              <a:rPr lang="en-GB" sz="2000" dirty="0"/>
              <a:t> cliff faces, and crowded</a:t>
            </a:r>
            <a:r>
              <a:rPr lang="en-GB" sz="2000" dirty="0">
                <a:solidFill>
                  <a:srgbClr val="FF0000"/>
                </a:solidFill>
              </a:rPr>
              <a:t> on </a:t>
            </a:r>
            <a:r>
              <a:rPr lang="en-GB" sz="2000" dirty="0"/>
              <a:t>the bridges which stretched </a:t>
            </a:r>
            <a:r>
              <a:rPr lang="en-GB" sz="2000" dirty="0">
                <a:solidFill>
                  <a:srgbClr val="FF0000"/>
                </a:solidFill>
              </a:rPr>
              <a:t>across</a:t>
            </a:r>
            <a:r>
              <a:rPr lang="en-GB" sz="2000" dirty="0"/>
              <a:t> the gulf </a:t>
            </a:r>
            <a:r>
              <a:rPr lang="en-GB" sz="2000" dirty="0">
                <a:solidFill>
                  <a:srgbClr val="FF0000"/>
                </a:solidFill>
              </a:rPr>
              <a:t>between</a:t>
            </a:r>
            <a:r>
              <a:rPr lang="en-GB" sz="2000" dirty="0"/>
              <a:t> the canyon walls – a gulf which was filled </a:t>
            </a:r>
            <a:r>
              <a:rPr lang="en-GB" sz="2000" dirty="0">
                <a:solidFill>
                  <a:srgbClr val="FF0000"/>
                </a:solidFill>
              </a:rPr>
              <a:t>with</a:t>
            </a:r>
            <a:r>
              <a:rPr lang="en-GB" sz="2000" dirty="0"/>
              <a:t> sagging cables, dangling neon signage, smog, dirty rain, and the fluttering rotors </a:t>
            </a:r>
            <a:r>
              <a:rPr lang="en-GB" sz="2000" dirty="0">
                <a:solidFill>
                  <a:srgbClr val="FF0000"/>
                </a:solidFill>
              </a:rPr>
              <a:t>of</a:t>
            </a:r>
            <a:r>
              <a:rPr lang="en-GB" sz="2000" dirty="0"/>
              <a:t> air taxis, ferries and corporate transports. </a:t>
            </a:r>
          </a:p>
        </p:txBody>
      </p:sp>
      <p:sp>
        <p:nvSpPr>
          <p:cNvPr id="8" name="Rounded Rectangle 7">
            <a:extLst>
              <a:ext uri="{FF2B5EF4-FFF2-40B4-BE49-F238E27FC236}">
                <a16:creationId xmlns:a16="http://schemas.microsoft.com/office/drawing/2014/main" id="{1E7783E3-6362-4699-B845-F4A9699B46FA}"/>
              </a:ext>
            </a:extLst>
          </p:cNvPr>
          <p:cNvSpPr/>
          <p:nvPr/>
        </p:nvSpPr>
        <p:spPr>
          <a:xfrm>
            <a:off x="6881454" y="574338"/>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4" name="TextBox 3">
            <a:extLst>
              <a:ext uri="{FF2B5EF4-FFF2-40B4-BE49-F238E27FC236}">
                <a16:creationId xmlns:a16="http://schemas.microsoft.com/office/drawing/2014/main" id="{57A1857C-E5C0-4730-88B2-BCE596C4D681}"/>
              </a:ext>
            </a:extLst>
          </p:cNvPr>
          <p:cNvSpPr txBox="1"/>
          <p:nvPr/>
        </p:nvSpPr>
        <p:spPr>
          <a:xfrm>
            <a:off x="375388" y="5446654"/>
            <a:ext cx="8507288" cy="1015663"/>
          </a:xfrm>
          <a:prstGeom prst="rect">
            <a:avLst/>
          </a:prstGeom>
          <a:noFill/>
        </p:spPr>
        <p:txBody>
          <a:bodyPr wrap="square" rtlCol="0">
            <a:spAutoFit/>
          </a:bodyPr>
          <a:lstStyle/>
          <a:p>
            <a:r>
              <a:rPr lang="en-GB" sz="2000" dirty="0"/>
              <a:t>How has Philip Reeve created such a long sentence? </a:t>
            </a:r>
          </a:p>
          <a:p>
            <a:r>
              <a:rPr lang="en-GB" sz="2000" dirty="0"/>
              <a:t>Why do you think he has made the sentence so long?</a:t>
            </a:r>
          </a:p>
          <a:p>
            <a:r>
              <a:rPr lang="en-GB" sz="2000" dirty="0"/>
              <a:t>What impression of Cleave does it create for you? </a:t>
            </a:r>
          </a:p>
        </p:txBody>
      </p:sp>
      <p:sp>
        <p:nvSpPr>
          <p:cNvPr id="9" name="Rounded Rectangle 7">
            <a:extLst>
              <a:ext uri="{FF2B5EF4-FFF2-40B4-BE49-F238E27FC236}">
                <a16:creationId xmlns:a16="http://schemas.microsoft.com/office/drawing/2014/main" id="{D97C5352-FED2-4097-B1A2-0355070D7467}"/>
              </a:ext>
            </a:extLst>
          </p:cNvPr>
          <p:cNvSpPr/>
          <p:nvPr/>
        </p:nvSpPr>
        <p:spPr>
          <a:xfrm>
            <a:off x="6963266" y="5688609"/>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pic>
        <p:nvPicPr>
          <p:cNvPr id="10" name="Content Placeholder 3" descr="db0fdf28e33a1a5d5b15f9c727f1c76e">
            <a:hlinkClick r:id="rId3"/>
            <a:extLst>
              <a:ext uri="{FF2B5EF4-FFF2-40B4-BE49-F238E27FC236}">
                <a16:creationId xmlns:a16="http://schemas.microsoft.com/office/drawing/2014/main" id="{5848E7A5-B9AB-4901-9E96-5727FBC51CE0}"/>
              </a:ext>
            </a:extLst>
          </p:cNvPr>
          <p:cNvPicPr>
            <a:picLocks noGrp="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1411346"/>
            <a:ext cx="2334203" cy="3886200"/>
          </a:xfrm>
          <a:prstGeom prst="rect">
            <a:avLst/>
          </a:prstGeom>
          <a:noFill/>
          <a:ln>
            <a:noFill/>
          </a:ln>
        </p:spPr>
      </p:pic>
      <p:sp>
        <p:nvSpPr>
          <p:cNvPr id="6" name="TextBox 5">
            <a:extLst>
              <a:ext uri="{FF2B5EF4-FFF2-40B4-BE49-F238E27FC236}">
                <a16:creationId xmlns:a16="http://schemas.microsoft.com/office/drawing/2014/main" id="{2A1E6B1E-E2D8-4F0E-883C-8706E2E3837F}"/>
              </a:ext>
            </a:extLst>
          </p:cNvPr>
          <p:cNvSpPr txBox="1"/>
          <p:nvPr/>
        </p:nvSpPr>
        <p:spPr>
          <a:xfrm>
            <a:off x="3059831" y="4249276"/>
            <a:ext cx="5626967" cy="369332"/>
          </a:xfrm>
          <a:prstGeom prst="rect">
            <a:avLst/>
          </a:prstGeom>
          <a:noFill/>
        </p:spPr>
        <p:txBody>
          <a:bodyPr wrap="square" rtlCol="0">
            <a:spAutoFit/>
          </a:bodyPr>
          <a:lstStyle/>
          <a:p>
            <a:r>
              <a:rPr lang="en-GB" dirty="0">
                <a:solidFill>
                  <a:srgbClr val="FF0000"/>
                </a:solidFill>
              </a:rPr>
              <a:t>prepositions are used in successive noun phrases </a:t>
            </a:r>
          </a:p>
        </p:txBody>
      </p:sp>
    </p:spTree>
    <p:extLst>
      <p:ext uri="{BB962C8B-B14F-4D97-AF65-F5344CB8AC3E}">
        <p14:creationId xmlns:p14="http://schemas.microsoft.com/office/powerpoint/2010/main" val="2651748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79296" cy="1371600"/>
          </a:xfrm>
        </p:spPr>
        <p:txBody>
          <a:bodyPr/>
          <a:lstStyle/>
          <a:p>
            <a:r>
              <a:rPr lang="en-GB" sz="38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4005064"/>
            <a:ext cx="7992888" cy="2736304"/>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0" indent="0">
              <a:lnSpc>
                <a:spcPts val="2800"/>
              </a:lnSpc>
              <a:spcBef>
                <a:spcPts val="0"/>
              </a:spcBef>
              <a:buNone/>
            </a:pPr>
            <a:r>
              <a:rPr lang="en-GB" sz="1800" dirty="0"/>
              <a:t>When you are writing narrative, you will sometimes want to provide </a:t>
            </a:r>
            <a:r>
              <a:rPr lang="en-GB" sz="1800" dirty="0">
                <a:solidFill>
                  <a:srgbClr val="FF0000"/>
                </a:solidFill>
              </a:rPr>
              <a:t>a very detailed description of a scene or event. </a:t>
            </a:r>
            <a:r>
              <a:rPr lang="en-GB" sz="1800" dirty="0"/>
              <a:t>Long sentences can provide layers of detail that give a strong impression of what you are describing. </a:t>
            </a:r>
          </a:p>
          <a:p>
            <a:pPr marL="0" indent="0">
              <a:lnSpc>
                <a:spcPts val="2800"/>
              </a:lnSpc>
              <a:spcBef>
                <a:spcPts val="0"/>
              </a:spcBef>
              <a:buNone/>
            </a:pPr>
            <a:endParaRPr lang="en-GB" sz="1800" dirty="0"/>
          </a:p>
          <a:p>
            <a:pPr marL="0" indent="0">
              <a:lnSpc>
                <a:spcPts val="2800"/>
              </a:lnSpc>
              <a:spcBef>
                <a:spcPts val="0"/>
              </a:spcBef>
              <a:buNone/>
            </a:pPr>
            <a:r>
              <a:rPr lang="en-GB" sz="1800" dirty="0"/>
              <a:t>Think carefully about where it might be helpful to deliberately use a longer sentence, and the impression you want to create.</a:t>
            </a:r>
          </a:p>
          <a:p>
            <a:pPr marL="59357" indent="0">
              <a:lnSpc>
                <a:spcPts val="2400"/>
              </a:lnSpc>
              <a:spcBef>
                <a:spcPts val="0"/>
              </a:spcBef>
              <a:spcAft>
                <a:spcPts val="554"/>
              </a:spcAft>
              <a:buClrTx/>
              <a:buSzPct val="80000"/>
              <a:buNone/>
            </a:pPr>
            <a:endParaRPr lang="en-GB" sz="1800" dirty="0"/>
          </a:p>
        </p:txBody>
      </p:sp>
      <p:sp>
        <p:nvSpPr>
          <p:cNvPr id="4" name="TextBox 3"/>
          <p:cNvSpPr txBox="1"/>
          <p:nvPr/>
        </p:nvSpPr>
        <p:spPr>
          <a:xfrm>
            <a:off x="575556" y="1700808"/>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3853</TotalTime>
  <Words>1991</Words>
  <Application>Microsoft Office PowerPoint</Application>
  <PresentationFormat>On-screen Show (4:3)</PresentationFormat>
  <Paragraphs>88</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Arial Black</vt:lpstr>
      <vt:lpstr>Times New Roman</vt:lpstr>
      <vt:lpstr>Wingdings</vt:lpstr>
      <vt:lpstr>Pixel</vt:lpstr>
      <vt:lpstr>PowerPoint Presentation</vt:lpstr>
      <vt:lpstr>LEAD Principles</vt:lpstr>
      <vt:lpstr>Noticing Patterns in a Text</vt:lpstr>
      <vt:lpstr>Noticing Patterns in a Text</vt:lpstr>
      <vt:lpstr>Noticing Patterns in a Text</vt:lpstr>
      <vt:lpstr>Noticing Patterns in a Text</vt:lpstr>
      <vt:lpstr>Verbalising the Grammar-Writing Link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463</cp:revision>
  <cp:lastPrinted>2016-04-04T06:59:35Z</cp:lastPrinted>
  <dcterms:created xsi:type="dcterms:W3CDTF">2006-06-23T08:27:44Z</dcterms:created>
  <dcterms:modified xsi:type="dcterms:W3CDTF">2020-01-17T14:04:29Z</dcterms:modified>
</cp:coreProperties>
</file>